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63" r:id="rId2"/>
    <p:sldId id="312" r:id="rId3"/>
    <p:sldId id="316" r:id="rId4"/>
    <p:sldId id="268" r:id="rId5"/>
    <p:sldId id="313" r:id="rId6"/>
    <p:sldId id="314" r:id="rId7"/>
    <p:sldId id="319" r:id="rId8"/>
    <p:sldId id="310" r:id="rId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804" y="9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99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F081AC-0773-4366-8630-5F6CE471C4DA}" type="datetimeFigureOut">
              <a:rPr lang="pt-BR" smtClean="0"/>
              <a:pPr/>
              <a:t>03/12/2014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00C5F7-6AE9-4364-9081-C3C278C711E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004504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0C5F7-6AE9-4364-9081-C3C278C711E8}" type="slidenum">
              <a:rPr lang="pt-BR" smtClean="0"/>
              <a:pPr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91914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75C30-3139-464E-9DE2-769B1757431A}" type="datetimeFigureOut">
              <a:rPr lang="pt-BR" smtClean="0"/>
              <a:pPr/>
              <a:t>03/12/2014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99FA0-DBB5-4D6C-8210-818A701B6E2B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>
        <p14:prism isInverted="1"/>
      </p:transition>
    </mc:Choice>
    <mc:Fallback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75C30-3139-464E-9DE2-769B1757431A}" type="datetimeFigureOut">
              <a:rPr lang="pt-BR" smtClean="0"/>
              <a:pPr/>
              <a:t>03/12/2014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99FA0-DBB5-4D6C-8210-818A701B6E2B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>
        <p14:prism isInverted="1"/>
      </p:transition>
    </mc:Choice>
    <mc:Fallback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75C30-3139-464E-9DE2-769B1757431A}" type="datetimeFigureOut">
              <a:rPr lang="pt-BR" smtClean="0"/>
              <a:pPr/>
              <a:t>03/12/2014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99FA0-DBB5-4D6C-8210-818A701B6E2B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>
        <p14:prism isInverted="1"/>
      </p:transition>
    </mc:Choice>
    <mc:Fallback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75C30-3139-464E-9DE2-769B1757431A}" type="datetimeFigureOut">
              <a:rPr lang="pt-BR" smtClean="0"/>
              <a:pPr/>
              <a:t>03/12/2014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99FA0-DBB5-4D6C-8210-818A701B6E2B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>
        <p14:prism isInverted="1"/>
      </p:transition>
    </mc:Choice>
    <mc:Fallback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75C30-3139-464E-9DE2-769B1757431A}" type="datetimeFigureOut">
              <a:rPr lang="pt-BR" smtClean="0"/>
              <a:pPr/>
              <a:t>03/12/2014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99FA0-DBB5-4D6C-8210-818A701B6E2B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>
        <p14:prism isInverted="1"/>
      </p:transition>
    </mc:Choice>
    <mc:Fallback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75C30-3139-464E-9DE2-769B1757431A}" type="datetimeFigureOut">
              <a:rPr lang="pt-BR" smtClean="0"/>
              <a:pPr/>
              <a:t>03/12/2014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99FA0-DBB5-4D6C-8210-818A701B6E2B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>
        <p14:prism isInverted="1"/>
      </p:transition>
    </mc:Choice>
    <mc:Fallback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75C30-3139-464E-9DE2-769B1757431A}" type="datetimeFigureOut">
              <a:rPr lang="pt-BR" smtClean="0"/>
              <a:pPr/>
              <a:t>03/12/2014</a:t>
            </a:fld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99FA0-DBB5-4D6C-8210-818A701B6E2B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>
        <p14:prism isInverted="1"/>
      </p:transition>
    </mc:Choice>
    <mc:Fallback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75C30-3139-464E-9DE2-769B1757431A}" type="datetimeFigureOut">
              <a:rPr lang="pt-BR" smtClean="0"/>
              <a:pPr/>
              <a:t>03/12/2014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A099FA0-DBB5-4D6C-8210-818A701B6E2B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>
        <p14:prism isInverted="1"/>
      </p:transition>
    </mc:Choice>
    <mc:Fallback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75C30-3139-464E-9DE2-769B1757431A}" type="datetimeFigureOut">
              <a:rPr lang="pt-BR" smtClean="0"/>
              <a:pPr/>
              <a:t>03/12/2014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99FA0-DBB5-4D6C-8210-818A701B6E2B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>
        <p14:prism isInverted="1"/>
      </p:transition>
    </mc:Choice>
    <mc:Fallback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75C30-3139-464E-9DE2-769B1757431A}" type="datetimeFigureOut">
              <a:rPr lang="pt-BR" smtClean="0"/>
              <a:pPr/>
              <a:t>03/12/2014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99FA0-DBB5-4D6C-8210-818A701B6E2B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>
        <p14:prism isInverted="1"/>
      </p:transition>
    </mc:Choice>
    <mc:Fallback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75C30-3139-464E-9DE2-769B1757431A}" type="datetimeFigureOut">
              <a:rPr lang="pt-BR" smtClean="0"/>
              <a:pPr/>
              <a:t>03/12/2014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99FA0-DBB5-4D6C-8210-818A701B6E2B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>
        <p14:prism isInverted="1"/>
      </p:transition>
    </mc:Choice>
    <mc:Fallback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D3E75C30-3139-464E-9DE2-769B1757431A}" type="datetimeFigureOut">
              <a:rPr lang="pt-BR" smtClean="0"/>
              <a:pPr/>
              <a:t>03/12/2014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5A099FA0-DBB5-4D6C-8210-818A701B6E2B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p14:dur="10">
        <p14:prism isInverted="1"/>
      </p:transition>
    </mc:Choice>
    <mc:Fallback>
      <p:transition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mailto:fabio.paes@aldeiasinfantis.org.br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03648" y="381009"/>
            <a:ext cx="7740352" cy="5158510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1259632" y="5837783"/>
            <a:ext cx="950505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400" b="1" dirty="0" smtClean="0">
                <a:solidFill>
                  <a:schemeClr val="bg1"/>
                </a:solidFill>
              </a:rPr>
              <a:t>Plano de Reordenamento e seus desafios</a:t>
            </a:r>
            <a:endParaRPr lang="pt-BR" sz="3400" b="1" dirty="0">
              <a:solidFill>
                <a:schemeClr val="bg1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691922" y="356170"/>
            <a:ext cx="12304482" cy="517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263291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Datas importantes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100628"/>
            <a:ext cx="7876356" cy="3912548"/>
          </a:xfrm>
        </p:spPr>
        <p:txBody>
          <a:bodyPr>
            <a:noAutofit/>
          </a:bodyPr>
          <a:lstStyle/>
          <a:p>
            <a:r>
              <a:rPr lang="pt-BR" sz="1200" dirty="0"/>
              <a:t>•	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2006:</a:t>
            </a:r>
            <a:r>
              <a:rPr lang="pt-BR" sz="1200" b="0" dirty="0">
                <a:latin typeface="Arial" panose="020B0604020202020204" pitchFamily="34" charset="0"/>
                <a:cs typeface="Arial" panose="020B0604020202020204" pitchFamily="34" charset="0"/>
              </a:rPr>
              <a:t> Publicação do Plano Nacional de Convivência Familiar e Comunitária – referência política, conceitual e estratégica para o alinhamento de serviços e ações como o foco em crianças que estão em risco ou perderam o cuidado parental</a:t>
            </a:r>
            <a:r>
              <a:rPr lang="pt-BR" sz="1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2009:</a:t>
            </a:r>
            <a:r>
              <a:rPr lang="pt-BR" sz="12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Publicação das </a:t>
            </a:r>
            <a:r>
              <a:rPr lang="pt-BR" sz="1200" b="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Orientações Técnicas para os Serviços de Acolhimento de Crianças e Adolescentes</a:t>
            </a:r>
            <a:r>
              <a:rPr lang="pt-BR" sz="12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pt-BR" sz="1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BR" sz="1200" b="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2010:</a:t>
            </a:r>
            <a:r>
              <a:rPr lang="pt-BR" sz="1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b="0" dirty="0">
                <a:latin typeface="Arial" panose="020B0604020202020204" pitchFamily="34" charset="0"/>
                <a:cs typeface="Arial" panose="020B0604020202020204" pitchFamily="34" charset="0"/>
              </a:rPr>
              <a:t>Publicação da Lei nº 12.010 – conhecida como </a:t>
            </a:r>
            <a:r>
              <a:rPr lang="pt-BR" sz="1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“Lei </a:t>
            </a:r>
            <a:r>
              <a:rPr lang="pt-BR" sz="1200" b="0" dirty="0">
                <a:latin typeface="Arial" panose="020B0604020202020204" pitchFamily="34" charset="0"/>
                <a:cs typeface="Arial" panose="020B0604020202020204" pitchFamily="34" charset="0"/>
              </a:rPr>
              <a:t>sobre a Convivência Familiar e </a:t>
            </a:r>
            <a:r>
              <a:rPr lang="pt-BR" sz="1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Comunitária”, </a:t>
            </a:r>
            <a:r>
              <a:rPr lang="pt-BR" sz="1200" b="0" dirty="0">
                <a:latin typeface="Arial" panose="020B0604020202020204" pitchFamily="34" charset="0"/>
                <a:cs typeface="Arial" panose="020B0604020202020204" pitchFamily="34" charset="0"/>
              </a:rPr>
              <a:t>que dispõe sobre o tema da Adoção;</a:t>
            </a:r>
          </a:p>
          <a:p>
            <a:r>
              <a:rPr lang="pt-BR" sz="1200" b="0" dirty="0">
                <a:latin typeface="Arial" panose="020B0604020202020204" pitchFamily="34" charset="0"/>
                <a:cs typeface="Arial" panose="020B0604020202020204" pitchFamily="34" charset="0"/>
              </a:rPr>
              <a:t>•	</a:t>
            </a:r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2011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pt-BR" sz="1200" b="0" dirty="0">
                <a:latin typeface="Arial" panose="020B0604020202020204" pitchFamily="34" charset="0"/>
                <a:cs typeface="Arial" panose="020B0604020202020204" pitchFamily="34" charset="0"/>
              </a:rPr>
              <a:t> Criação e investimento da </a:t>
            </a:r>
            <a:r>
              <a:rPr lang="pt-BR" sz="1200" b="0" i="1" dirty="0">
                <a:latin typeface="Arial" panose="020B0604020202020204" pitchFamily="34" charset="0"/>
                <a:cs typeface="Arial" panose="020B0604020202020204" pitchFamily="34" charset="0"/>
              </a:rPr>
              <a:t>Coordenaria Nacional de Convivência Familiar e </a:t>
            </a:r>
            <a:r>
              <a:rPr lang="pt-BR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Comunitária/ SDH</a:t>
            </a:r>
            <a:r>
              <a:rPr lang="pt-BR" sz="1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pt-BR" sz="1200" b="0" dirty="0">
                <a:latin typeface="Arial" panose="020B0604020202020204" pitchFamily="34" charset="0"/>
                <a:cs typeface="Arial" panose="020B0604020202020204" pitchFamily="34" charset="0"/>
              </a:rPr>
              <a:t>para além da perspectiva de um setor com o foco nos serviços de acolhimento (ampliação e diversificação deste tema</a:t>
            </a:r>
            <a:r>
              <a:rPr lang="pt-BR" sz="1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2013 e 2014: </a:t>
            </a:r>
            <a:r>
              <a:rPr lang="pt-BR" sz="1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Financiamento de 2 Projetos importantes – Construção dos Planos de CFC e Criação de um Movimento Pró-CFC;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2013 e 2014: </a:t>
            </a:r>
            <a:r>
              <a:rPr lang="pt-BR" sz="1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Plano de Aceite do MDS – processo de reordenamento em </a:t>
            </a:r>
            <a:r>
              <a:rPr lang="pt-BR" sz="1200" b="0" dirty="0">
                <a:latin typeface="Arial" panose="020B0604020202020204" pitchFamily="34" charset="0"/>
                <a:cs typeface="Arial" panose="020B0604020202020204" pitchFamily="34" charset="0"/>
              </a:rPr>
              <a:t>â</a:t>
            </a:r>
            <a:r>
              <a:rPr lang="pt-BR" sz="1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mbito nacional;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2014 e 2015: </a:t>
            </a:r>
            <a:r>
              <a:rPr lang="pt-BR" sz="1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Financiamento do CONANDA para apoiar na elaboração dos Planos Decenais da Criança e Adolescente dos Estados;</a:t>
            </a:r>
            <a:endParaRPr lang="pt-BR" sz="12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200" dirty="0" smtClean="0"/>
          </a:p>
          <a:p>
            <a:r>
              <a:rPr lang="pt-BR" sz="1200" dirty="0" smtClean="0"/>
              <a:t>Obs. Neste processo ainda contamos com outros Planos específicos e criação de Redes e Movimentos.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xmlns="" val="3346503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PARTIMOS DE FALTA DE CONHECIMENTO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22960" y="1289311"/>
            <a:ext cx="2740928" cy="3579849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	“TENHO QUE IMPLMENTAR MODALIDADES. EU VOU ESCOLHER (...)”.</a:t>
            </a:r>
          </a:p>
          <a:p>
            <a:endParaRPr lang="pt-BR" dirty="0"/>
          </a:p>
          <a:p>
            <a:r>
              <a:rPr lang="pt-BR" dirty="0" smtClean="0"/>
              <a:t>	“TENHO QUE RESPONDER A QUESTÃO DOS ABRIGOS DO MEU ESTADO E MUNÍCIPIO”.</a:t>
            </a:r>
          </a:p>
          <a:p>
            <a:endParaRPr lang="pt-BR" dirty="0"/>
          </a:p>
          <a:p>
            <a:r>
              <a:rPr lang="pt-BR" dirty="0" smtClean="0"/>
              <a:t>	“PLANO PARA RESOLVER O PROBLEMA DA ADOÇÃO”.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95936" y="1124744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55770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82905"/>
            <a:ext cx="9144000" cy="609219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" y="89570"/>
            <a:ext cx="2438400" cy="81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9381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SOBRE O PLANO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95476" y="980728"/>
            <a:ext cx="7520940" cy="357984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ELE TEM CARÁTER POLÍTICO ES ESTRATÉGICO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VEM INCENTIVAR E INSTAURAR O SISTEMA DE GARANTIA DE DIREITOS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MOSAICO DE SECRETARIAS, CONSELHOS E OUTROS SETORES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ELE É PARTE DE UM PROJETO, POLÍTICO E PLANO DA INFÂNCIA </a:t>
            </a:r>
            <a:r>
              <a:rPr lang="pt-BR" dirty="0"/>
              <a:t> </a:t>
            </a:r>
            <a:r>
              <a:rPr lang="pt-BR" dirty="0" smtClean="0"/>
              <a:t>NACIONAL/ ESTADUAL E MUNICIPAL</a:t>
            </a:r>
            <a:r>
              <a:rPr lang="pt-BR" dirty="0"/>
              <a:t> </a:t>
            </a:r>
            <a:r>
              <a:rPr lang="pt-BR" dirty="0" smtClean="0"/>
              <a:t>(?)</a:t>
            </a:r>
          </a:p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72386" y="2708920"/>
            <a:ext cx="4908794" cy="325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21079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PERPSECTIVAS PARA O PLANO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22960" y="1100628"/>
            <a:ext cx="4469120" cy="3579849"/>
          </a:xfrm>
        </p:spPr>
        <p:txBody>
          <a:bodyPr>
            <a:normAutofit/>
          </a:bodyPr>
          <a:lstStyle/>
          <a:p>
            <a:r>
              <a:rPr lang="pt-BR" dirty="0" smtClean="0"/>
              <a:t>	PLANEJAR UMA ÁREA COMPLEXA QUE EXIGE INTERSETORIALIDADE (DEMANDAS DE ALTA COMPLEXIDADE)</a:t>
            </a:r>
          </a:p>
          <a:p>
            <a:endParaRPr lang="pt-BR" dirty="0" smtClean="0"/>
          </a:p>
          <a:p>
            <a:r>
              <a:rPr lang="pt-BR" dirty="0" smtClean="0"/>
              <a:t>	RESPOSTAS NÃO JUDICIALIZADAS E NÃO-INSTITUCIONALIZADAS (HORIZONTE DA UTOPIA DO FAZER)</a:t>
            </a:r>
          </a:p>
          <a:p>
            <a:endParaRPr lang="pt-BR" dirty="0" smtClean="0"/>
          </a:p>
          <a:p>
            <a:r>
              <a:rPr lang="pt-BR" dirty="0"/>
              <a:t>	</a:t>
            </a:r>
            <a:r>
              <a:rPr lang="pt-BR" dirty="0" smtClean="0"/>
              <a:t>NÃO É UM PLANO DE IMPLEMENTAÇÃO DE MODALIDADES  OU SERVIÇOS EXISTENTES, E SIM, UMA RESPOSTA ADEQUADA PARA CADA CRIANÇA, ADOLESCENTE E JOVEM</a:t>
            </a:r>
          </a:p>
          <a:p>
            <a:endParaRPr lang="pt-BR" dirty="0"/>
          </a:p>
          <a:p>
            <a:endParaRPr lang="pt-BR" dirty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1772816"/>
            <a:ext cx="3000375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09538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Temas Geradores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-252536" y="4988374"/>
            <a:ext cx="9392724" cy="175299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980728"/>
            <a:ext cx="7876356" cy="3579849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pt-BR" b="0" dirty="0" smtClean="0"/>
              <a:t>Em </a:t>
            </a:r>
            <a:r>
              <a:rPr lang="pt-BR" b="0" dirty="0"/>
              <a:t>â</a:t>
            </a:r>
            <a:r>
              <a:rPr lang="pt-BR" b="0" dirty="0" smtClean="0"/>
              <a:t>mbito nacional, como garantir a articulação com as diversas redes e movimentos para instaurar um </a:t>
            </a:r>
            <a:r>
              <a:rPr lang="pt-BR" dirty="0" smtClean="0"/>
              <a:t>fluxo importante e necessário da prioridade </a:t>
            </a:r>
            <a:r>
              <a:rPr lang="pt-BR" b="0" dirty="0" smtClean="0"/>
              <a:t>entre MDS – SDH – Redes/Movimentos/ Fórum (Por ex. Primeira Infância);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b="0" dirty="0" smtClean="0"/>
              <a:t>A </a:t>
            </a:r>
            <a:r>
              <a:rPr lang="pt-BR" dirty="0" smtClean="0"/>
              <a:t>Política da Infância foi desenvolvida por partes e segmentações </a:t>
            </a:r>
            <a:r>
              <a:rPr lang="pt-BR" b="0" dirty="0" smtClean="0"/>
              <a:t>– isto é interesse, o problema é </a:t>
            </a:r>
            <a:r>
              <a:rPr lang="pt-BR" b="0" i="1" dirty="0" smtClean="0"/>
              <a:t>a posteriori </a:t>
            </a:r>
            <a:r>
              <a:rPr lang="pt-BR" b="0" dirty="0" smtClean="0"/>
              <a:t>está no planejamento e operacionalização das ações, metas </a:t>
            </a:r>
            <a:r>
              <a:rPr lang="pt-BR" b="0" dirty="0" err="1" smtClean="0"/>
              <a:t>etc</a:t>
            </a:r>
            <a:r>
              <a:rPr lang="pt-BR" b="0" dirty="0" smtClean="0"/>
              <a:t> (grandes planos, pesados fluxos, sistema inoperante, processos de burocratização, falta de um enfoque integral – desconhecimento “político” do assunto);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Hoje há muitos planos </a:t>
            </a:r>
            <a:r>
              <a:rPr lang="pt-BR" b="0" dirty="0" smtClean="0"/>
              <a:t>(desde federais, estaduais e municipais) e qual é o Plano da Infância nos municípios? Eis a questão!;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Diálogo necessário entre os </a:t>
            </a:r>
            <a:r>
              <a:rPr lang="pt-BR" i="1" dirty="0" smtClean="0"/>
              <a:t>Planos do Aceite</a:t>
            </a:r>
            <a:r>
              <a:rPr lang="pt-BR" dirty="0" smtClean="0"/>
              <a:t>, com os </a:t>
            </a:r>
            <a:r>
              <a:rPr lang="pt-BR" i="1" dirty="0" smtClean="0"/>
              <a:t>Planos Municipais de Convivência Familiar e Comunitária </a:t>
            </a:r>
            <a:r>
              <a:rPr lang="pt-BR" b="0" dirty="0" smtClean="0"/>
              <a:t>(contradição preocupante)</a:t>
            </a:r>
            <a:r>
              <a:rPr lang="pt-BR" b="0" i="1" dirty="0" smtClean="0"/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A “convivência </a:t>
            </a:r>
            <a:r>
              <a:rPr lang="pt-BR" dirty="0"/>
              <a:t>f</a:t>
            </a:r>
            <a:r>
              <a:rPr lang="pt-BR" dirty="0" smtClean="0"/>
              <a:t>amiliar e comunitário” – é um tema transversal </a:t>
            </a:r>
            <a:r>
              <a:rPr lang="pt-BR" b="0" dirty="0" smtClean="0"/>
              <a:t>(mas que não atinge hoje por exemplo os Planos do SINASE. Não deveria?;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b="0" dirty="0" smtClean="0"/>
              <a:t>O problema da </a:t>
            </a:r>
            <a:r>
              <a:rPr lang="pt-BR" dirty="0" err="1" smtClean="0"/>
              <a:t>intersetorialidade</a:t>
            </a:r>
            <a:r>
              <a:rPr lang="pt-BR" dirty="0" smtClean="0"/>
              <a:t> com serviços e áreas sucateadas ou desalinhadas </a:t>
            </a:r>
            <a:r>
              <a:rPr lang="pt-BR" b="0" dirty="0" smtClean="0"/>
              <a:t>(saúde, educação, assistência, judiciário), Reordenamento dos serviços (Ex. CRAS e CREAS);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b="0" dirty="0" smtClean="0"/>
              <a:t>Desenvolvimento de Planos sem apropriação teórica do enfoque político apresentado – como desenvolver um Plano de Convivência ou de Reordenamento sem antes se apropriar dos princípios. </a:t>
            </a:r>
            <a:endParaRPr lang="pt-BR" b="0" dirty="0"/>
          </a:p>
        </p:txBody>
      </p:sp>
    </p:spTree>
    <p:extLst>
      <p:ext uri="{BB962C8B-B14F-4D97-AF65-F5344CB8AC3E}">
        <p14:creationId xmlns:p14="http://schemas.microsoft.com/office/powerpoint/2010/main" xmlns="" val="53036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611560" y="1052736"/>
            <a:ext cx="3786934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 smtClean="0"/>
              <a:t>CONTATO</a:t>
            </a:r>
          </a:p>
          <a:p>
            <a:endParaRPr lang="pt-BR" dirty="0"/>
          </a:p>
          <a:p>
            <a:endParaRPr lang="pt-BR" dirty="0" smtClean="0"/>
          </a:p>
          <a:p>
            <a:r>
              <a:rPr lang="pt-BR" sz="2000" dirty="0" smtClean="0"/>
              <a:t>Fábio José Garcia Paes</a:t>
            </a:r>
          </a:p>
          <a:p>
            <a:r>
              <a:rPr lang="pt-BR" sz="2000" dirty="0" smtClean="0">
                <a:hlinkClick r:id="rId2"/>
              </a:rPr>
              <a:t>fabio.paes@aldeiasinfantis.org.br</a:t>
            </a:r>
            <a:endParaRPr lang="pt-BR" sz="2000" dirty="0" smtClean="0"/>
          </a:p>
          <a:p>
            <a:r>
              <a:rPr lang="pt-BR" sz="2000" dirty="0" smtClean="0"/>
              <a:t>Tel. (11) 953228588</a:t>
            </a:r>
            <a:endParaRPr lang="pt-BR" sz="20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6016" y="3429000"/>
            <a:ext cx="3763882" cy="266432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38400" cy="81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12131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Ângulos">
  <a:themeElements>
    <a:clrScheme name="Ângulo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Â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Â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6029</TotalTime>
  <Words>305</Words>
  <Application>Microsoft Office PowerPoint</Application>
  <PresentationFormat>Apresentação na tela (4:3)</PresentationFormat>
  <Paragraphs>47</Paragraphs>
  <Slides>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9" baseType="lpstr">
      <vt:lpstr>Ângulos</vt:lpstr>
      <vt:lpstr>Slide 1</vt:lpstr>
      <vt:lpstr>Datas importantes</vt:lpstr>
      <vt:lpstr>PARTIMOS DE FALTA DE CONHECIMENTO</vt:lpstr>
      <vt:lpstr>Slide 4</vt:lpstr>
      <vt:lpstr>SOBRE O PLANO</vt:lpstr>
      <vt:lpstr>PERPSECTIVAS PARA O PLANO</vt:lpstr>
      <vt:lpstr>Temas Geradores</vt:lpstr>
      <vt:lpstr>Slide 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Katia Nascimento</dc:creator>
  <cp:lastModifiedBy>NECA</cp:lastModifiedBy>
  <cp:revision>51</cp:revision>
  <dcterms:created xsi:type="dcterms:W3CDTF">2014-03-21T13:17:27Z</dcterms:created>
  <dcterms:modified xsi:type="dcterms:W3CDTF">2014-12-03T19:55:13Z</dcterms:modified>
</cp:coreProperties>
</file>